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style1.xml" ContentType="application/vnd.ms-office.chartstyle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style2.xml" ContentType="application/vnd.ms-office.chart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3" r:id="rId3"/>
    <p:sldId id="274" r:id="rId4"/>
    <p:sldId id="272" r:id="rId5"/>
    <p:sldId id="275" r:id="rId6"/>
    <p:sldId id="276" r:id="rId7"/>
    <p:sldId id="278" r:id="rId8"/>
    <p:sldId id="284" r:id="rId9"/>
    <p:sldId id="286" r:id="rId10"/>
    <p:sldId id="291" r:id="rId11"/>
    <p:sldId id="285" r:id="rId12"/>
    <p:sldId id="287" r:id="rId13"/>
    <p:sldId id="290" r:id="rId14"/>
    <p:sldId id="28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80" autoAdjust="0"/>
  </p:normalViewPr>
  <p:slideViewPr>
    <p:cSldViewPr>
      <p:cViewPr varScale="1">
        <p:scale>
          <a:sx n="59" d="100"/>
          <a:sy n="59" d="100"/>
        </p:scale>
        <p:origin x="7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CA" sz="20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English Language Proficiency Assessment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CA" sz="2000" b="1" i="0" baseline="0" dirty="0">
                <a:effectLst/>
              </a:rPr>
              <a:t>Reading  Achievement Levels</a:t>
            </a:r>
            <a:endParaRPr lang="en-CA" sz="2000" b="1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'R-ELPA Achiev Levels'!$H$1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'R-ELPA Achiev Levels'!$A$2:$A$4</c:f>
              <c:strCache>
                <c:ptCount val="3"/>
                <c:pt idx="0">
                  <c:v>Below Appropriate Achievement</c:v>
                </c:pt>
                <c:pt idx="1">
                  <c:v>Appropriate Achievement</c:v>
                </c:pt>
                <c:pt idx="2">
                  <c:v>Strong Achievement</c:v>
                </c:pt>
              </c:strCache>
            </c:strRef>
          </c:cat>
          <c:val>
            <c:numRef>
              <c:f>'R-ELPA Achiev Levels'!$H$2:$H$4</c:f>
              <c:numCache>
                <c:formatCode>General</c:formatCode>
                <c:ptCount val="3"/>
                <c:pt idx="0">
                  <c:v>21.9</c:v>
                </c:pt>
                <c:pt idx="1">
                  <c:v>66.5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7-43E2-8E46-60D16062C7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0"/>
        <c:overlap val="-27"/>
        <c:axId val="747542800"/>
        <c:axId val="747541816"/>
      </c:barChart>
      <c:catAx>
        <c:axId val="74754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7541816"/>
        <c:crosses val="autoZero"/>
        <c:auto val="1"/>
        <c:lblAlgn val="ctr"/>
        <c:lblOffset val="100"/>
        <c:noMultiLvlLbl val="0"/>
      </c:catAx>
      <c:valAx>
        <c:axId val="74754181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75428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Percentage of Successful Students over Time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b="0" i="0" u="none" strike="noStrike" kern="1200" baseline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English Language Proficiency Assessment</a:t>
            </a:r>
            <a:r>
              <a:rPr lang="en-US" sz="2000" b="1" i="0" u="none" strike="noStrike" kern="1200" baseline="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CA" sz="2000" b="1" i="0" u="none" strike="noStrike" kern="1200" baseline="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'R- ELPA Trendline'!$A$2</c:f>
              <c:strCache>
                <c:ptCount val="1"/>
                <c:pt idx="0">
                  <c:v>Percentage of Students at Appropriate or Above</c:v>
                </c:pt>
              </c:strCache>
            </c:strRef>
          </c:tx>
          <c:dPt>
            <c:idx val="0"/>
            <c:bubble3D val="0"/>
            <c:spPr>
              <a:ln cap="sq"/>
            </c:spPr>
            <c:extLst>
              <c:ext xmlns:c16="http://schemas.microsoft.com/office/drawing/2014/chart" uri="{C3380CC4-5D6E-409C-BE32-E72D297353CC}">
                <c16:uniqueId val="{00000001-D6C5-4DF9-B135-BD34CDECFD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'R- ELPA Trendline'!$D$1:$P$1</c:f>
              <c:strCache>
                <c:ptCount val="1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</c:strCache>
            </c:strRef>
          </c:cat>
          <c:val>
            <c:numRef>
              <c:f>'R- ELPA Trendline'!$D$2:$P$2</c:f>
              <c:numCache>
                <c:formatCode>General</c:formatCode>
                <c:ptCount val="13"/>
                <c:pt idx="0">
                  <c:v>56.5</c:v>
                </c:pt>
                <c:pt idx="1">
                  <c:v>65.2</c:v>
                </c:pt>
                <c:pt idx="2">
                  <c:v>65.3</c:v>
                </c:pt>
                <c:pt idx="3">
                  <c:v>72.5</c:v>
                </c:pt>
                <c:pt idx="4">
                  <c:v>73.5</c:v>
                </c:pt>
                <c:pt idx="5">
                  <c:v>78.099999999999994</c:v>
                </c:pt>
                <c:pt idx="6">
                  <c:v>80.400000000000006</c:v>
                </c:pt>
                <c:pt idx="7">
                  <c:v>78.3</c:v>
                </c:pt>
                <c:pt idx="8">
                  <c:v>80.400000000000006</c:v>
                </c:pt>
                <c:pt idx="9">
                  <c:v>80.5</c:v>
                </c:pt>
                <c:pt idx="10">
                  <c:v>80.599999999999994</c:v>
                </c:pt>
                <c:pt idx="11">
                  <c:v>73.599999999999994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C5-4DF9-B135-BD34CDECFDE9}"/>
            </c:ext>
          </c:extLst>
        </c:ser>
        <c:ser>
          <c:idx val="1"/>
          <c:order val="1"/>
          <c:tx>
            <c:strRef>
              <c:f>'R- ELPA Trendline'!$A$3</c:f>
              <c:strCache>
                <c:ptCount val="1"/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'R- ELPA Trendline'!$D$1:$P$1</c:f>
              <c:strCache>
                <c:ptCount val="1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  <c:pt idx="12">
                  <c:v>2019-20</c:v>
                </c:pt>
              </c:strCache>
            </c:strRef>
          </c:cat>
          <c:val>
            <c:numRef>
              <c:f>'R- ELPA Trendline'!$D$3:$P$3</c:f>
              <c:numCache>
                <c:formatCode>General</c:formatCode>
                <c:ptCount val="13"/>
                <c:pt idx="12">
                  <c:v>78.099999999999994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C5-4DF9-B135-BD34CDECF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423232"/>
        <c:axId val="67429120"/>
      </c:lineChart>
      <c:catAx>
        <c:axId val="6742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1140000"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7429120"/>
        <c:crosses val="autoZero"/>
        <c:auto val="1"/>
        <c:lblAlgn val="ctr"/>
        <c:lblOffset val="100"/>
        <c:noMultiLvlLbl val="0"/>
      </c:catAx>
      <c:valAx>
        <c:axId val="6742912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CA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7423232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CA" b="1" dirty="0">
                <a:solidFill>
                  <a:sysClr val="windowText" lastClr="000000"/>
                </a:solidFill>
              </a:rPr>
              <a:t>Percentage</a:t>
            </a:r>
            <a:r>
              <a:rPr lang="en-CA" b="1" baseline="0" dirty="0">
                <a:solidFill>
                  <a:sysClr val="windowText" lastClr="000000"/>
                </a:solidFill>
              </a:rPr>
              <a:t> of Successful Students by Program</a:t>
            </a:r>
          </a:p>
          <a:p>
            <a:pPr>
              <a:defRPr b="1">
                <a:solidFill>
                  <a:sysClr val="windowText" lastClr="000000"/>
                </a:solidFill>
              </a:defRPr>
            </a:pPr>
            <a:r>
              <a:rPr lang="en-CA" b="1" baseline="0" dirty="0">
                <a:solidFill>
                  <a:sysClr val="windowText" lastClr="000000"/>
                </a:solidFill>
              </a:rPr>
              <a:t>ASD-W – English Language Proficiency Assessment</a:t>
            </a:r>
            <a:endParaRPr lang="en-CA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5768744531933507"/>
          <c:y val="1.6103122979192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018591426071742E-2"/>
          <c:y val="0.17324869717372288"/>
          <c:w val="0.78364807524059488"/>
          <c:h val="0.71063201338963067"/>
        </c:manualLayout>
      </c:layout>
      <c:lineChart>
        <c:grouping val="standard"/>
        <c:varyColors val="0"/>
        <c:ser>
          <c:idx val="0"/>
          <c:order val="0"/>
          <c:tx>
            <c:strRef>
              <c:f>'ASD-W'!$B$1</c:f>
              <c:strCache>
                <c:ptCount val="1"/>
                <c:pt idx="0">
                  <c:v>Early French Immersion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3069444444444497E-2"/>
                  <c:y val="3.1968694130624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E4-4EDF-86B8-73FC45009CCA}"/>
                </c:ext>
              </c:extLst>
            </c:dLbl>
            <c:dLbl>
              <c:idx val="3"/>
              <c:layout>
                <c:manualLayout>
                  <c:x val="-2.723611111111111E-2"/>
                  <c:y val="4.40459888166153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E4-4EDF-86B8-73FC45009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'ASD-W'!$A$2:$A$8</c:f>
              <c:strCache>
                <c:ptCount val="7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6">
                  <c:v>2019-20</c:v>
                </c:pt>
              </c:strCache>
            </c:strRef>
          </c:cat>
          <c:val>
            <c:numRef>
              <c:f>'ASD-W'!$B$2:$B$8</c:f>
              <c:numCache>
                <c:formatCode>0</c:formatCode>
                <c:ptCount val="7"/>
                <c:pt idx="0">
                  <c:v>93.2</c:v>
                </c:pt>
                <c:pt idx="1">
                  <c:v>91.4</c:v>
                </c:pt>
                <c:pt idx="2">
                  <c:v>92.5</c:v>
                </c:pt>
                <c:pt idx="3">
                  <c:v>93</c:v>
                </c:pt>
                <c:pt idx="4">
                  <c:v>90.1</c:v>
                </c:pt>
                <c:pt idx="6">
                  <c:v>93.2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E4-4EDF-86B8-73FC45009CCA}"/>
            </c:ext>
          </c:extLst>
        </c:ser>
        <c:ser>
          <c:idx val="1"/>
          <c:order val="1"/>
          <c:tx>
            <c:strRef>
              <c:f>'ASD-W'!$C$1</c:f>
              <c:strCache>
                <c:ptCount val="1"/>
                <c:pt idx="0">
                  <c:v>Late French Immersion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069444444444431E-2"/>
                  <c:y val="2.71377762562288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7E4-4EDF-86B8-73FC45009CCA}"/>
                </c:ext>
              </c:extLst>
            </c:dLbl>
            <c:dLbl>
              <c:idx val="2"/>
              <c:layout>
                <c:manualLayout>
                  <c:x val="-2.3069444444444445E-2"/>
                  <c:y val="3.4384153067823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E4-4EDF-86B8-73FC45009CCA}"/>
                </c:ext>
              </c:extLst>
            </c:dLbl>
            <c:dLbl>
              <c:idx val="3"/>
              <c:layout>
                <c:manualLayout>
                  <c:x val="-2.1680555555555557E-2"/>
                  <c:y val="-4.5325991859713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E4-4EDF-86B8-73FC45009CCA}"/>
                </c:ext>
              </c:extLst>
            </c:dLbl>
            <c:dLbl>
              <c:idx val="4"/>
              <c:layout>
                <c:manualLayout>
                  <c:x val="-2.1680555555555557E-2"/>
                  <c:y val="3.1968694130624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E4-4EDF-86B8-73FC45009CCA}"/>
                </c:ext>
              </c:extLst>
            </c:dLbl>
            <c:dLbl>
              <c:idx val="6"/>
              <c:layout>
                <c:manualLayout>
                  <c:x val="-2.0291666666666767E-2"/>
                  <c:y val="3.4384153067823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E4-4EDF-86B8-73FC45009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'ASD-W'!$A$2:$A$8</c:f>
              <c:strCache>
                <c:ptCount val="7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6">
                  <c:v>2019-20</c:v>
                </c:pt>
              </c:strCache>
            </c:strRef>
          </c:cat>
          <c:val>
            <c:numRef>
              <c:f>'ASD-W'!$C$2:$C$8</c:f>
              <c:numCache>
                <c:formatCode>0</c:formatCode>
                <c:ptCount val="7"/>
                <c:pt idx="0">
                  <c:v>90.6</c:v>
                </c:pt>
                <c:pt idx="1">
                  <c:v>95.4</c:v>
                </c:pt>
                <c:pt idx="2">
                  <c:v>89.7</c:v>
                </c:pt>
                <c:pt idx="3">
                  <c:v>94.4</c:v>
                </c:pt>
                <c:pt idx="4">
                  <c:v>87.6</c:v>
                </c:pt>
                <c:pt idx="6">
                  <c:v>89.9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E4-4EDF-86B8-73FC45009CCA}"/>
            </c:ext>
          </c:extLst>
        </c:ser>
        <c:ser>
          <c:idx val="2"/>
          <c:order val="2"/>
          <c:tx>
            <c:strRef>
              <c:f>'ASD-W'!$D$1</c:f>
              <c:strCache>
                <c:ptCount val="1"/>
                <c:pt idx="0">
                  <c:v>English Prime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'ASD-W'!$A$2:$A$8</c:f>
              <c:strCache>
                <c:ptCount val="7"/>
                <c:pt idx="0">
                  <c:v>2014-15</c:v>
                </c:pt>
                <c:pt idx="1">
                  <c:v>2015-16</c:v>
                </c:pt>
                <c:pt idx="2">
                  <c:v>2016-17</c:v>
                </c:pt>
                <c:pt idx="3">
                  <c:v>2017-18</c:v>
                </c:pt>
                <c:pt idx="4">
                  <c:v>2018-19</c:v>
                </c:pt>
                <c:pt idx="6">
                  <c:v>2019-20</c:v>
                </c:pt>
              </c:strCache>
            </c:strRef>
          </c:cat>
          <c:val>
            <c:numRef>
              <c:f>'ASD-W'!$D$2:$D$8</c:f>
              <c:numCache>
                <c:formatCode>0</c:formatCode>
                <c:ptCount val="7"/>
                <c:pt idx="0">
                  <c:v>71.7</c:v>
                </c:pt>
                <c:pt idx="1">
                  <c:v>77.599999999999994</c:v>
                </c:pt>
                <c:pt idx="2">
                  <c:v>74.400000000000006</c:v>
                </c:pt>
                <c:pt idx="3">
                  <c:v>72.8</c:v>
                </c:pt>
                <c:pt idx="4">
                  <c:v>64.599999999999994</c:v>
                </c:pt>
                <c:pt idx="6">
                  <c:v>70.8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E4-4EDF-86B8-73FC45009C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86135512"/>
        <c:axId val="586136168"/>
      </c:lineChart>
      <c:catAx>
        <c:axId val="58613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136168"/>
        <c:crosses val="autoZero"/>
        <c:auto val="1"/>
        <c:lblAlgn val="ctr"/>
        <c:lblOffset val="100"/>
        <c:noMultiLvlLbl val="0"/>
      </c:catAx>
      <c:valAx>
        <c:axId val="586136168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13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24967191601052"/>
          <c:y val="0.14559739815131806"/>
          <c:w val="0.15041699475065617"/>
          <c:h val="0.46769409258625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CA" sz="2000" b="1" i="0" baseline="0" dirty="0">
                <a:effectLst/>
              </a:rPr>
              <a:t>English Language Proficiency Assessment</a:t>
            </a:r>
            <a:endParaRPr lang="en-CA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CA" sz="20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Percentage of Students at Appropriate or Higher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CA" sz="2000" b="1" i="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District Results</a:t>
            </a:r>
            <a:endParaRPr lang="en-CA" sz="2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00588711457797"/>
          <c:y val="0.31836871205201328"/>
          <c:w val="0.74716787805370477"/>
          <c:h val="0.47692096551769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'R-ELPA Dist Achieve'!$H$2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'R-ELPA Dist Achieve'!$A$3:$A$7</c:f>
              <c:strCache>
                <c:ptCount val="5"/>
                <c:pt idx="0">
                  <c:v>Province
(*N=4957)</c:v>
                </c:pt>
                <c:pt idx="1">
                  <c:v>ASD-N
(*N=551)</c:v>
                </c:pt>
                <c:pt idx="2">
                  <c:v>ASD-E
(*N=1135)</c:v>
                </c:pt>
                <c:pt idx="3">
                  <c:v>ASD-S
(*N=1625)</c:v>
                </c:pt>
                <c:pt idx="4">
                  <c:v>ASD-W
(*N=1646)</c:v>
                </c:pt>
              </c:strCache>
            </c:strRef>
          </c:cat>
          <c:val>
            <c:numRef>
              <c:f>'R-ELPA Dist Achieve'!$H$3:$H$7</c:f>
              <c:numCache>
                <c:formatCode>0</c:formatCode>
                <c:ptCount val="5"/>
                <c:pt idx="0">
                  <c:v>78.099999999999994</c:v>
                </c:pt>
                <c:pt idx="1">
                  <c:v>74.8</c:v>
                </c:pt>
                <c:pt idx="2">
                  <c:v>75.7</c:v>
                </c:pt>
                <c:pt idx="3">
                  <c:v>79.7</c:v>
                </c:pt>
                <c:pt idx="4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4-4479-A549-E97C7A0801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0"/>
        <c:overlap val="-27"/>
        <c:axId val="590036408"/>
        <c:axId val="590035752"/>
      </c:barChart>
      <c:catAx>
        <c:axId val="59003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0035752"/>
        <c:crosses val="autoZero"/>
        <c:auto val="1"/>
        <c:lblAlgn val="ctr"/>
        <c:lblOffset val="100"/>
        <c:noMultiLvlLbl val="0"/>
      </c:catAx>
      <c:valAx>
        <c:axId val="59003575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00364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CA" sz="1800">
                <a:latin typeface="Arial" panose="020B0604020202020204" pitchFamily="34" charset="0"/>
                <a:cs typeface="Arial" panose="020B0604020202020204" pitchFamily="34" charset="0"/>
              </a:rPr>
              <a:t>English Language Proficiency Assessment: Reading</a:t>
            </a:r>
          </a:p>
          <a:p>
            <a: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CA" sz="1800">
                <a:latin typeface="Arial" panose="020B0604020202020204" pitchFamily="34" charset="0"/>
                <a:cs typeface="Arial" panose="020B0604020202020204" pitchFamily="34" charset="0"/>
              </a:rPr>
              <a:t>Text Type and Question Type</a:t>
            </a:r>
          </a:p>
        </c:rich>
      </c:tx>
      <c:layout>
        <c:manualLayout>
          <c:xMode val="edge"/>
          <c:yMode val="edge"/>
          <c:x val="0.23122297000813771"/>
          <c:y val="1.63880694854146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'R-ELPA by Type'!$A$9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'R-ELPA by Type'!$B$2:$G$2</c:f>
              <c:strCache>
                <c:ptCount val="6"/>
                <c:pt idx="0">
                  <c:v>Literary</c:v>
                </c:pt>
                <c:pt idx="1">
                  <c:v>Information</c:v>
                </c:pt>
                <c:pt idx="3">
                  <c:v>Literal</c:v>
                </c:pt>
                <c:pt idx="4">
                  <c:v>Inferential</c:v>
                </c:pt>
                <c:pt idx="5">
                  <c:v> Evaluative</c:v>
                </c:pt>
              </c:strCache>
            </c:strRef>
          </c:cat>
          <c:val>
            <c:numRef>
              <c:f>'R-ELPA by Type'!$B$9:$G$9</c:f>
              <c:numCache>
                <c:formatCode>0</c:formatCode>
                <c:ptCount val="6"/>
                <c:pt idx="0">
                  <c:v>73.599999999999994</c:v>
                </c:pt>
                <c:pt idx="1">
                  <c:v>74.3</c:v>
                </c:pt>
                <c:pt idx="3">
                  <c:v>79.2</c:v>
                </c:pt>
                <c:pt idx="4">
                  <c:v>76.900000000000006</c:v>
                </c:pt>
                <c:pt idx="5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E-483D-9F18-8D395D72B8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945664"/>
        <c:axId val="98951552"/>
      </c:barChart>
      <c:catAx>
        <c:axId val="98945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8951552"/>
        <c:crosses val="autoZero"/>
        <c:auto val="1"/>
        <c:lblAlgn val="ctr"/>
        <c:lblOffset val="100"/>
        <c:noMultiLvlLbl val="0"/>
      </c:catAx>
      <c:valAx>
        <c:axId val="98951552"/>
        <c:scaling>
          <c:orientation val="minMax"/>
          <c:max val="100"/>
          <c:min val="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8945664"/>
        <c:crosses val="autoZero"/>
        <c:crossBetween val="between"/>
        <c:majorUnit val="10"/>
      </c:valAx>
    </c:plotArea>
    <c:legend>
      <c:legendPos val="r"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0.00053</cdr:x>
      <cdr:y>0.89987</cdr:y>
    </cdr:from>
    <cdr:to>
      <cdr:x>0.80775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BF3DDC5-180E-46CB-99C8-58ACD4BA60D8}"/>
            </a:ext>
          </a:extLst>
        </cdr:cNvPr>
        <cdr:cNvSpPr txBox="1"/>
      </cdr:nvSpPr>
      <cdr:spPr>
        <a:xfrm xmlns:a="http://schemas.openxmlformats.org/drawingml/2006/main">
          <a:off x="3175" y="2715362"/>
          <a:ext cx="4797766" cy="302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91440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CA" sz="800">
              <a:latin typeface="Arial" panose="020B0604020202020204" pitchFamily="34" charset="0"/>
              <a:cs typeface="Arial" panose="020B0604020202020204" pitchFamily="34" charset="0"/>
            </a:rPr>
            <a:t>(n) refers to the number of students included</a:t>
          </a:r>
          <a:r>
            <a:rPr lang="en-CA" sz="800" baseline="0">
              <a:latin typeface="Arial" panose="020B0604020202020204" pitchFamily="34" charset="0"/>
              <a:cs typeface="Arial" panose="020B0604020202020204" pitchFamily="34" charset="0"/>
            </a:rPr>
            <a:t> in each district</a:t>
          </a:r>
          <a:endParaRPr lang="en-CA" sz="80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0.12614</cdr:x>
      <cdr:y>0.19082</cdr:y>
    </cdr:from>
    <cdr:to>
      <cdr:x>0.26527</cdr:x>
      <cdr:y>0.26492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746125" y="765175"/>
          <a:ext cx="822960" cy="29718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600" dirty="0"/>
            <a:t>TEXT TYPE</a:t>
          </a:r>
        </a:p>
      </cdr:txBody>
    </cdr:sp>
  </cdr:relSizeAnchor>
  <cdr:relSizeAnchor xmlns:cdr="http://schemas.openxmlformats.org/drawingml/2006/chartDrawing">
    <cdr:from>
      <cdr:x>0.5883</cdr:x>
      <cdr:y>0.18131</cdr:y>
    </cdr:from>
    <cdr:to>
      <cdr:x>0.77638</cdr:x>
      <cdr:y>0.25542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3479800" y="727075"/>
          <a:ext cx="1112520" cy="29718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600" dirty="0"/>
            <a:t>QUESTION TYPE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27F9-1995-44D6-9C0C-CCDA1CD57FAF}" type="datetimeFigureOut">
              <a:rPr lang="en-CA" smtClean="0"/>
              <a:t>2020-11-20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57BEC-0D31-4A76-9DF9-E4A3655171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23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DAB7C3-7957-4EE6-84FE-BA4060C50BDC}" type="datetimeFigureOut">
              <a:rPr lang="en-CA" smtClean="0"/>
              <a:t>2020-11-20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571BBA-7530-42C1-A89E-668828B99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8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Slides 1-14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587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607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754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52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39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644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Waived graduation requirement for 2019-20 to avoid disadvantaging students who did not pass and would normally have had another chance to be assessed in August.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934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581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Two students with the same percentage of correct responses may have different results depending on the difficulty of the items they answered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2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Cut Point Setting: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Following the protocol used for establishing the reference year, results have been verified and validated through a quantitative standard-setting session.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8816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346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latin typeface="Arial" panose="020B0604020202020204" pitchFamily="34" charset="0"/>
                <a:ea typeface="Times New Roman" panose="02020603050405020304" pitchFamily="18" charset="0"/>
              </a:rPr>
              <a:t>Because of the change of methodology, the results of this year’s </a:t>
            </a:r>
            <a:r>
              <a:rPr lang="en-CA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ELPA</a:t>
            </a:r>
            <a:r>
              <a:rPr lang="en-CA" dirty="0">
                <a:latin typeface="Arial" panose="020B0604020202020204" pitchFamily="34" charset="0"/>
                <a:ea typeface="Times New Roman" panose="02020603050405020304" pitchFamily="18" charset="0"/>
              </a:rPr>
              <a:t> cannot be directly compared with those of previous years, however, it is confirmed that performance of the 2018-19 and 2019-20 cohorts was weaker than that of the 2017-18 cohort.</a:t>
            </a:r>
            <a:endParaRPr lang="en-C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8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85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A4BF-BC36-4403-ABF5-87703CBBD1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AC62-192C-4FF2-9133-C37E4D1BC6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7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328613"/>
            <a:ext cx="2028825" cy="5767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28613"/>
            <a:ext cx="5935662" cy="5767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01B9-BA31-41E0-B220-8D5839992F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1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8925" indent="-288925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94B8-84F0-47B9-B14F-FC993FB975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FDC1-49C9-40C4-8CD3-BCAB8FA4CE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4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846E4-B49C-4DFD-AE24-D3D2CE7C6A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2237-FEF3-4603-915C-D52D4AC4F0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5497-78A5-4FCA-A14A-22B346CB28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86DF-474F-4CDD-A0DD-E93D5075EA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7854-31A1-4C60-960F-AE70E9E73B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49C6-D2C7-4522-9A89-BED429EBA1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3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28613"/>
            <a:ext cx="81168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00" y="6477000"/>
            <a:ext cx="2133600" cy="3810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6A3B0F1-2A00-4E91-B4BE-85796498F19C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9" name="Picture 9" descr="Branded-Footer-Design3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9675"/>
            <a:ext cx="9144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12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6464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6464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646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pPr algn="ctr"/>
            <a:r>
              <a:rPr lang="en-CA" altLang="en-US" dirty="0"/>
              <a:t>Provincial Assessment Results:</a:t>
            </a:r>
            <a:br>
              <a:rPr lang="en-CA" altLang="en-US" dirty="0"/>
            </a:br>
            <a:r>
              <a:rPr lang="en-CA" altLang="en-US" dirty="0" err="1"/>
              <a:t>ELPA</a:t>
            </a:r>
            <a:r>
              <a:rPr lang="en-CA" altLang="en-US" dirty="0"/>
              <a:t> 2019-2020</a:t>
            </a:r>
            <a:endParaRPr lang="en-CA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7620000" cy="685800"/>
          </a:xfrm>
        </p:spPr>
        <p:txBody>
          <a:bodyPr/>
          <a:lstStyle/>
          <a:p>
            <a:pPr lvl="0" eaLnBrk="1" hangingPunct="1"/>
            <a:r>
              <a:rPr lang="en-CA" altLang="en-US" sz="1600" dirty="0"/>
              <a:t>Assessment, Analysis &amp; Design Services Branch (Anglophone Division)</a:t>
            </a:r>
          </a:p>
          <a:p>
            <a:pPr lvl="0" eaLnBrk="1" hangingPunct="1"/>
            <a:r>
              <a:rPr lang="en-CA" altLang="en-US" sz="1600" dirty="0"/>
              <a:t>Department of Education and Early Childhood Development</a:t>
            </a:r>
          </a:p>
          <a:p>
            <a:pPr lvl="0" eaLnBrk="1" hangingPunct="1"/>
            <a:endParaRPr lang="en-CA" altLang="en-US" sz="1600" dirty="0"/>
          </a:p>
          <a:p>
            <a:pPr lvl="0" eaLnBrk="1" hangingPunct="1"/>
            <a:r>
              <a:rPr lang="en-CA" altLang="en-US" sz="1600"/>
              <a:t>                                                                        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5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32AE1AB-C898-45E3-955C-ED4EF6D719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196018"/>
              </p:ext>
            </p:extLst>
          </p:nvPr>
        </p:nvGraphicFramePr>
        <p:xfrm>
          <a:off x="0" y="3810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892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1119424-7E16-426F-A3CB-1583D0A3B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201557"/>
              </p:ext>
            </p:extLst>
          </p:nvPr>
        </p:nvGraphicFramePr>
        <p:xfrm>
          <a:off x="495300" y="533400"/>
          <a:ext cx="81534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1282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B8F027-F12F-4816-925E-0E03C5602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33655"/>
              </p:ext>
            </p:extLst>
          </p:nvPr>
        </p:nvGraphicFramePr>
        <p:xfrm>
          <a:off x="1628775" y="1824038"/>
          <a:ext cx="5886450" cy="3048000"/>
        </p:xfrm>
        <a:graphic>
          <a:graphicData uri="http://schemas.openxmlformats.org/drawingml/2006/table">
            <a:tbl>
              <a:tblPr firstRow="1" firstCol="1" bandRow="1"/>
              <a:tblGrid>
                <a:gridCol w="1471295">
                  <a:extLst>
                    <a:ext uri="{9D8B030D-6E8A-4147-A177-3AD203B41FA5}">
                      <a16:colId xmlns:a16="http://schemas.microsoft.com/office/drawing/2014/main" val="1674062355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3490105338"/>
                    </a:ext>
                  </a:extLst>
                </a:gridCol>
                <a:gridCol w="1471295">
                  <a:extLst>
                    <a:ext uri="{9D8B030D-6E8A-4147-A177-3AD203B41FA5}">
                      <a16:colId xmlns:a16="http://schemas.microsoft.com/office/drawing/2014/main" val="13810035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261163776"/>
                    </a:ext>
                  </a:extLst>
                </a:gridCol>
              </a:tblGrid>
              <a:tr h="22225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2019-20 </a:t>
                      </a:r>
                      <a:r>
                        <a:rPr lang="en-CA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ELPA</a:t>
                      </a: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Exemptions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084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District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Number of Grade 9 Students 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Number of Students Exempted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Percent Exempt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416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ASD North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578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4.7%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504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ASD East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1170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3.0%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675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ASD South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1686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61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3.6%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487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ASD West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1719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73</a:t>
                      </a:r>
                      <a:endParaRPr lang="en-C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4.2%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8470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Province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5153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196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3.8%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05053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E626DAFB-1AB8-4832-90DA-96B358DD7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575" y="2890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C4B1C30-CC20-4DE8-B432-98D5DFDA41BF}"/>
              </a:ext>
            </a:extLst>
          </p:cNvPr>
          <p:cNvSpPr txBox="1">
            <a:spLocks/>
          </p:cNvSpPr>
          <p:nvPr/>
        </p:nvSpPr>
        <p:spPr>
          <a:xfrm>
            <a:off x="417513" y="328613"/>
            <a:ext cx="8116887" cy="8143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r>
              <a:rPr lang="en-CA" kern="0" dirty="0"/>
              <a:t>Exemption Rates by District</a:t>
            </a:r>
          </a:p>
        </p:txBody>
      </p:sp>
    </p:spTree>
    <p:extLst>
      <p:ext uri="{BB962C8B-B14F-4D97-AF65-F5344CB8AC3E}">
        <p14:creationId xmlns:p14="http://schemas.microsoft.com/office/powerpoint/2010/main" val="101582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94B650-C6C1-454A-85D5-06CC55DED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28488"/>
              </p:ext>
            </p:extLst>
          </p:nvPr>
        </p:nvGraphicFramePr>
        <p:xfrm>
          <a:off x="1628775" y="3429000"/>
          <a:ext cx="5886450" cy="167640"/>
        </p:xfrm>
        <a:graphic>
          <a:graphicData uri="http://schemas.openxmlformats.org/drawingml/2006/table">
            <a:tbl>
              <a:tblPr firstRow="1" firstCol="1" bandRow="1"/>
              <a:tblGrid>
                <a:gridCol w="1471295">
                  <a:extLst>
                    <a:ext uri="{9D8B030D-6E8A-4147-A177-3AD203B41FA5}">
                      <a16:colId xmlns:a16="http://schemas.microsoft.com/office/drawing/2014/main" val="470964281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1859229824"/>
                    </a:ext>
                  </a:extLst>
                </a:gridCol>
                <a:gridCol w="1471295">
                  <a:extLst>
                    <a:ext uri="{9D8B030D-6E8A-4147-A177-3AD203B41FA5}">
                      <a16:colId xmlns:a16="http://schemas.microsoft.com/office/drawing/2014/main" val="4117665513"/>
                    </a:ext>
                  </a:extLst>
                </a:gridCol>
                <a:gridCol w="1471930">
                  <a:extLst>
                    <a:ext uri="{9D8B030D-6E8A-4147-A177-3AD203B41FA5}">
                      <a16:colId xmlns:a16="http://schemas.microsoft.com/office/drawing/2014/main" val="1203224724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Province</a:t>
                      </a:r>
                      <a:endParaRPr lang="en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5168</a:t>
                      </a:r>
                      <a:endParaRPr lang="en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217</a:t>
                      </a:r>
                      <a:endParaRPr lang="en-C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4.2%</a:t>
                      </a: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37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C7C73B-313F-4831-A673-9C6C6A37B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29745"/>
              </p:ext>
            </p:extLst>
          </p:nvPr>
        </p:nvGraphicFramePr>
        <p:xfrm>
          <a:off x="1524000" y="1397000"/>
          <a:ext cx="6096000" cy="2895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9287838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8392518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465779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67719596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CA" dirty="0"/>
                        <a:t>Year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Number of Grade 9 Students 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Number of Students Exempted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Percent Exempt</a:t>
                      </a:r>
                      <a:endParaRPr lang="en-C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40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5063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167</a:t>
                      </a:r>
                      <a:endParaRPr lang="en-CA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3.2%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7704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4939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208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4.2%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560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4924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215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4.4%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131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5168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217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4.2%</a:t>
                      </a:r>
                      <a:endParaRPr lang="en-CA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584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5153</a:t>
                      </a:r>
                      <a:endParaRPr lang="en-CA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196</a:t>
                      </a:r>
                      <a:endParaRPr lang="en-CA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3.8%</a:t>
                      </a:r>
                      <a:endParaRPr lang="en-CA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272669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70300E1-6167-4B1E-94E2-F30B136DD669}"/>
              </a:ext>
            </a:extLst>
          </p:cNvPr>
          <p:cNvSpPr txBox="1">
            <a:spLocks/>
          </p:cNvSpPr>
          <p:nvPr/>
        </p:nvSpPr>
        <p:spPr>
          <a:xfrm>
            <a:off x="417513" y="328613"/>
            <a:ext cx="8116887" cy="8143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r>
              <a:rPr lang="en-CA" kern="0" dirty="0"/>
              <a:t>Exemption Rates by Year</a:t>
            </a:r>
          </a:p>
        </p:txBody>
      </p:sp>
    </p:spTree>
    <p:extLst>
      <p:ext uri="{BB962C8B-B14F-4D97-AF65-F5344CB8AC3E}">
        <p14:creationId xmlns:p14="http://schemas.microsoft.com/office/powerpoint/2010/main" val="377435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971901"/>
              </p:ext>
            </p:extLst>
          </p:nvPr>
        </p:nvGraphicFramePr>
        <p:xfrm>
          <a:off x="533400" y="609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034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A31C2-C94D-4A4C-AB16-622BB62AE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Provincial Assessment in 2019-20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5A7B8-80ED-4209-990C-493BC5266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err="1"/>
              <a:t>COVID</a:t>
            </a:r>
            <a:r>
              <a:rPr lang="en-CA" dirty="0"/>
              <a:t>-19 resulted in cancellation of all but: </a:t>
            </a:r>
          </a:p>
          <a:p>
            <a:pPr marL="0" indent="0">
              <a:buNone/>
            </a:pPr>
            <a:endParaRPr lang="en-CA" dirty="0"/>
          </a:p>
          <a:p>
            <a:pPr marL="914400">
              <a:buFont typeface="Wingdings" panose="05000000000000000000" pitchFamily="2" charset="2"/>
              <a:buChar char="§"/>
            </a:pPr>
            <a:r>
              <a:rPr lang="en-CA" sz="2400" dirty="0"/>
              <a:t>English Language Proficiency Assessment (</a:t>
            </a:r>
            <a:r>
              <a:rPr lang="en-CA" sz="2400" dirty="0" err="1"/>
              <a:t>E</a:t>
            </a:r>
            <a:r>
              <a:rPr lang="en-CA" dirty="0" err="1"/>
              <a:t>LPA</a:t>
            </a:r>
            <a:r>
              <a:rPr lang="en-CA" dirty="0"/>
              <a:t>)</a:t>
            </a:r>
            <a:endParaRPr lang="en-CA" sz="2400" dirty="0"/>
          </a:p>
          <a:p>
            <a:pPr marL="914400">
              <a:buFont typeface="Wingdings" panose="05000000000000000000" pitchFamily="2" charset="2"/>
              <a:buChar char="§"/>
            </a:pPr>
            <a:r>
              <a:rPr lang="en-CA" sz="2400" dirty="0"/>
              <a:t>Grade 12 French Oral Proficiency Interviews</a:t>
            </a:r>
          </a:p>
          <a:p>
            <a:pPr marL="914400">
              <a:buFont typeface="Wingdings" panose="05000000000000000000" pitchFamily="2" charset="2"/>
              <a:buChar char="§"/>
            </a:pPr>
            <a:r>
              <a:rPr lang="en-CA" dirty="0"/>
              <a:t>Grade 10 French Oral Proficiency Interviews (partial)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462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1406-1A10-42B2-AD7E-56B471F7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ELPA</a:t>
            </a:r>
            <a:r>
              <a:rPr lang="en-CA" dirty="0"/>
              <a:t>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397C-A5E1-44FB-8CAB-0C177A9BD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034"/>
            <a:ext cx="8077200" cy="4724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CA" dirty="0"/>
              <a:t>Assessment based on end of Grade 8 reading proficiency standards</a:t>
            </a:r>
          </a:p>
          <a:p>
            <a:pPr>
              <a:spcBef>
                <a:spcPts val="1800"/>
              </a:spcBef>
            </a:pPr>
            <a:r>
              <a:rPr lang="en-CA" dirty="0"/>
              <a:t>Administered to 4,957 Grade 9 students in January 2020</a:t>
            </a:r>
          </a:p>
          <a:p>
            <a:pPr>
              <a:spcBef>
                <a:spcPts val="1800"/>
              </a:spcBef>
            </a:pPr>
            <a:r>
              <a:rPr lang="en-CA" dirty="0"/>
              <a:t>Unsuccessful Grade 9 students receive support in Grade 10 and can re-write in Grade 11 and 12</a:t>
            </a:r>
          </a:p>
          <a:p>
            <a:pPr>
              <a:spcBef>
                <a:spcPts val="1800"/>
              </a:spcBef>
            </a:pPr>
            <a:r>
              <a:rPr lang="en-CA" dirty="0"/>
              <a:t>Is normally a graduation requirement unless an exemption is granted </a:t>
            </a:r>
          </a:p>
          <a:p>
            <a:pPr>
              <a:spcBef>
                <a:spcPts val="1800"/>
              </a:spcBef>
            </a:pPr>
            <a:r>
              <a:rPr lang="en-CA" dirty="0"/>
              <a:t>Writing, speaking and listening are assessed at the classroom level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1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Transition to </a:t>
            </a:r>
            <a:r>
              <a:rPr lang="en-CA" dirty="0" err="1"/>
              <a:t>IRT</a:t>
            </a:r>
            <a:r>
              <a:rPr lang="en-CA" dirty="0"/>
              <a:t>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953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CA" kern="1200" dirty="0">
                <a:solidFill>
                  <a:schemeClr val="tx1"/>
                </a:solidFill>
              </a:rPr>
              <a:t>Began moving from Classical Analysis (CA) to Item Response Theory (</a:t>
            </a:r>
            <a:r>
              <a:rPr lang="en-CA" kern="1200" dirty="0" err="1">
                <a:solidFill>
                  <a:schemeClr val="tx1"/>
                </a:solidFill>
              </a:rPr>
              <a:t>IRT</a:t>
            </a:r>
            <a:r>
              <a:rPr lang="en-CA" kern="1200" dirty="0">
                <a:solidFill>
                  <a:schemeClr val="tx1"/>
                </a:solidFill>
              </a:rPr>
              <a:t>) in 2017-18 </a:t>
            </a:r>
          </a:p>
          <a:p>
            <a:pPr>
              <a:spcBef>
                <a:spcPts val="1800"/>
              </a:spcBef>
            </a:pPr>
            <a:r>
              <a:rPr lang="en-CA" kern="1200" dirty="0" err="1">
                <a:solidFill>
                  <a:schemeClr val="tx1"/>
                </a:solidFill>
              </a:rPr>
              <a:t>ELPA</a:t>
            </a:r>
            <a:r>
              <a:rPr lang="en-CA" kern="1200" dirty="0">
                <a:solidFill>
                  <a:schemeClr val="tx1"/>
                </a:solidFill>
              </a:rPr>
              <a:t> was the last one to transition</a:t>
            </a:r>
          </a:p>
          <a:p>
            <a:pPr>
              <a:spcBef>
                <a:spcPts val="1800"/>
              </a:spcBef>
            </a:pPr>
            <a:r>
              <a:rPr lang="en-CA" kern="1200" dirty="0">
                <a:solidFill>
                  <a:schemeClr val="tx1"/>
                </a:solidFill>
              </a:rPr>
              <a:t>EECD commitment to a shared approach to analysis between the two linguistic sectors</a:t>
            </a:r>
          </a:p>
          <a:p>
            <a:endParaRPr lang="en-CA" kern="12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6720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E0772-CDD2-453E-8ACA-90C24F46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Benefits of </a:t>
            </a:r>
            <a:r>
              <a:rPr lang="en-CA" dirty="0" err="1"/>
              <a:t>IRT</a:t>
            </a:r>
            <a:r>
              <a:rPr lang="en-CA" dirty="0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700F-78F0-41A8-BE5A-40969CC2C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0034"/>
            <a:ext cx="8077200" cy="4724400"/>
          </a:xfrm>
        </p:spPr>
        <p:txBody>
          <a:bodyPr/>
          <a:lstStyle/>
          <a:p>
            <a:pPr lvl="0">
              <a:spcBef>
                <a:spcPts val="1800"/>
              </a:spcBef>
            </a:pPr>
            <a:r>
              <a:rPr lang="en-CA" dirty="0"/>
              <a:t>Factors the difficulty level of each assessment item into the calculation of results</a:t>
            </a:r>
          </a:p>
          <a:p>
            <a:pPr>
              <a:spcBef>
                <a:spcPts val="1800"/>
              </a:spcBef>
            </a:pPr>
            <a:r>
              <a:rPr lang="en-CA" dirty="0"/>
              <a:t>Fairer for students (greater precision for calculating scores and ability levels)</a:t>
            </a:r>
          </a:p>
          <a:p>
            <a:pPr>
              <a:spcBef>
                <a:spcPts val="1800"/>
              </a:spcBef>
            </a:pPr>
            <a:r>
              <a:rPr lang="en-CA" dirty="0"/>
              <a:t>Permits more precise equating of results from year to year (results are attributable to ability level of the cohort, not changes in the assessment)</a:t>
            </a:r>
          </a:p>
          <a:p>
            <a:pPr lvl="0">
              <a:spcBef>
                <a:spcPts val="1800"/>
              </a:spcBef>
            </a:pPr>
            <a:r>
              <a:rPr lang="en-CA" dirty="0"/>
              <a:t>Provides assessment item developers with information from seven specific statistical parameters to improve precision of assessment items</a:t>
            </a:r>
          </a:p>
        </p:txBody>
      </p:sp>
    </p:spTree>
    <p:extLst>
      <p:ext uri="{BB962C8B-B14F-4D97-AF65-F5344CB8AC3E}">
        <p14:creationId xmlns:p14="http://schemas.microsoft.com/office/powerpoint/2010/main" val="192980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CCFE-263F-4134-9828-F73DCB2F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Advantages for transitioning to </a:t>
            </a:r>
            <a:r>
              <a:rPr lang="en-CA" dirty="0" err="1"/>
              <a:t>IRT</a:t>
            </a:r>
            <a:r>
              <a:rPr lang="en-CA" dirty="0"/>
              <a:t> this year: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2098-0585-4A3A-9A59-B1346694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en-CA" dirty="0"/>
              <a:t>Establishment of a new baseline means loss of comparability with historical data, </a:t>
            </a:r>
          </a:p>
          <a:p>
            <a:pPr marL="280988" lvl="0" indent="0">
              <a:spcBef>
                <a:spcPts val="1800"/>
              </a:spcBef>
              <a:buNone/>
            </a:pPr>
            <a:r>
              <a:rPr lang="en-CA" i="1" dirty="0"/>
              <a:t>but</a:t>
            </a:r>
          </a:p>
          <a:p>
            <a:pPr>
              <a:spcBef>
                <a:spcPts val="1800"/>
              </a:spcBef>
            </a:pPr>
            <a:r>
              <a:rPr lang="en-CA" dirty="0"/>
              <a:t>increased fairness for students due to the precision of </a:t>
            </a:r>
            <a:r>
              <a:rPr lang="en-CA" dirty="0" err="1"/>
              <a:t>IRT</a:t>
            </a:r>
            <a:r>
              <a:rPr lang="en-CA" dirty="0"/>
              <a:t> is a compelling reason to switch.</a:t>
            </a:r>
          </a:p>
          <a:p>
            <a:pPr>
              <a:spcBef>
                <a:spcPts val="1800"/>
              </a:spcBef>
            </a:pPr>
            <a:r>
              <a:rPr lang="en-CA" dirty="0"/>
              <a:t>The decision to waive the graduation requirement for the 2019-20 </a:t>
            </a:r>
            <a:r>
              <a:rPr lang="en-CA" i="1" dirty="0" err="1"/>
              <a:t>ELPA</a:t>
            </a:r>
            <a:r>
              <a:rPr lang="en-CA" dirty="0"/>
              <a:t> means that the transition to </a:t>
            </a:r>
            <a:r>
              <a:rPr lang="en-CA" dirty="0" err="1"/>
              <a:t>IRT</a:t>
            </a:r>
            <a:r>
              <a:rPr lang="en-CA" dirty="0"/>
              <a:t> analysis did not impact this year’s graduates.</a:t>
            </a:r>
          </a:p>
        </p:txBody>
      </p:sp>
    </p:spTree>
    <p:extLst>
      <p:ext uri="{BB962C8B-B14F-4D97-AF65-F5344CB8AC3E}">
        <p14:creationId xmlns:p14="http://schemas.microsoft.com/office/powerpoint/2010/main" val="289870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4E8C-C0EA-4142-B79D-8E5A2D7A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7734CE-6E96-45D9-A0E1-91B2FE6BEA98}"/>
              </a:ext>
            </a:extLst>
          </p:cNvPr>
          <p:cNvSpPr txBox="1">
            <a:spLocks/>
          </p:cNvSpPr>
          <p:nvPr/>
        </p:nvSpPr>
        <p:spPr bwMode="auto">
          <a:xfrm>
            <a:off x="4386604" y="388107"/>
            <a:ext cx="4305886" cy="127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892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64646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464646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64646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64646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64646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64646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64646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64646"/>
                </a:solidFill>
                <a:latin typeface="+mn-lt"/>
                <a:ea typeface="+mn-ea"/>
              </a:defRPr>
            </a:lvl9pPr>
          </a:lstStyle>
          <a:p>
            <a:r>
              <a:rPr lang="en-CA" sz="2000" dirty="0"/>
              <a:t>21.9% not successful, </a:t>
            </a:r>
          </a:p>
          <a:p>
            <a:r>
              <a:rPr lang="en-CA" sz="2000" dirty="0"/>
              <a:t>66.5% </a:t>
            </a:r>
            <a:r>
              <a:rPr lang="en-CA" sz="2000" i="1" dirty="0"/>
              <a:t>Appropriate Achievement </a:t>
            </a:r>
            <a:endParaRPr lang="en-CA" sz="2000" dirty="0"/>
          </a:p>
          <a:p>
            <a:r>
              <a:rPr lang="en-CA" sz="2000" dirty="0"/>
              <a:t>11.6% </a:t>
            </a:r>
            <a:r>
              <a:rPr lang="en-CA" sz="2000" i="1" dirty="0"/>
              <a:t>Strong</a:t>
            </a:r>
            <a:r>
              <a:rPr lang="en-CA" sz="2000" dirty="0"/>
              <a:t> </a:t>
            </a:r>
            <a:r>
              <a:rPr lang="en-CA" sz="2000" i="1" dirty="0"/>
              <a:t>Achievement</a:t>
            </a:r>
            <a:endParaRPr lang="en-CA" sz="2000" i="1" kern="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A02A0E2-AAE5-4A2F-A135-1BF516021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2464489"/>
              </p:ext>
            </p:extLst>
          </p:nvPr>
        </p:nvGraphicFramePr>
        <p:xfrm>
          <a:off x="854405" y="1639692"/>
          <a:ext cx="7435190" cy="417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50A8826-B6D5-4845-AD17-193593F5A91D}"/>
              </a:ext>
            </a:extLst>
          </p:cNvPr>
          <p:cNvSpPr txBox="1"/>
          <p:nvPr/>
        </p:nvSpPr>
        <p:spPr>
          <a:xfrm>
            <a:off x="762000" y="6160055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Note: Results do not include exempted students</a:t>
            </a:r>
          </a:p>
        </p:txBody>
      </p:sp>
    </p:spTree>
    <p:extLst>
      <p:ext uri="{BB962C8B-B14F-4D97-AF65-F5344CB8AC3E}">
        <p14:creationId xmlns:p14="http://schemas.microsoft.com/office/powerpoint/2010/main" val="189612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540884"/>
              </p:ext>
            </p:extLst>
          </p:nvPr>
        </p:nvGraphicFramePr>
        <p:xfrm>
          <a:off x="381000" y="4572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061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INGAB\Documents\My Received Files\A494A099.PNG">
            <a:extLst>
              <a:ext uri="{FF2B5EF4-FFF2-40B4-BE49-F238E27FC236}">
                <a16:creationId xmlns:a16="http://schemas.microsoft.com/office/drawing/2014/main" id="{1F0A714B-AC1C-404E-8544-BA2FC21D4A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399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0206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Superintendent Reports-DEC</Category>
  </documentManagement>
</p:properties>
</file>

<file path=customXml/itemProps1.xml><?xml version="1.0" encoding="utf-8"?>
<ds:datastoreItem xmlns:ds="http://schemas.openxmlformats.org/officeDocument/2006/customXml" ds:itemID="{B50628DC-0AEA-4A1E-9821-C66086E75AFA}"/>
</file>

<file path=customXml/itemProps2.xml><?xml version="1.0" encoding="utf-8"?>
<ds:datastoreItem xmlns:ds="http://schemas.openxmlformats.org/officeDocument/2006/customXml" ds:itemID="{CBF3D88C-C1AE-4485-A0B0-23453A7CCBDB}"/>
</file>

<file path=customXml/itemProps3.xml><?xml version="1.0" encoding="utf-8"?>
<ds:datastoreItem xmlns:ds="http://schemas.openxmlformats.org/officeDocument/2006/customXml" ds:itemID="{1B199574-2076-485A-A34A-DDF7241BA679}"/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624</Words>
  <Application>Microsoft Office PowerPoint</Application>
  <PresentationFormat>On-screen Show (4:3)</PresentationFormat>
  <Paragraphs>126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Blank Presentation</vt:lpstr>
      <vt:lpstr>Provincial Assessment Results: ELPA 2019-2020</vt:lpstr>
      <vt:lpstr>Provincial Assessment in 2019-20</vt:lpstr>
      <vt:lpstr>ELPA Background</vt:lpstr>
      <vt:lpstr>Transition to IRT Analysis</vt:lpstr>
      <vt:lpstr>Benefits of IRT Analysis</vt:lpstr>
      <vt:lpstr>Advantages for transitioning to IRT this year:</vt:lpstr>
      <vt:lpstr>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2012</dc:title>
  <dc:creator>NBDOE</dc:creator>
  <cp:lastModifiedBy>Carol.Clark-Caterini@nbed.nb.ca</cp:lastModifiedBy>
  <cp:revision>88</cp:revision>
  <cp:lastPrinted>2016-11-30T13:18:39Z</cp:lastPrinted>
  <dcterms:created xsi:type="dcterms:W3CDTF">2013-11-27T16:17:05Z</dcterms:created>
  <dcterms:modified xsi:type="dcterms:W3CDTF">2020-11-20T20:38:29Z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